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3" r:id="rId3"/>
    <p:sldId id="284" r:id="rId4"/>
    <p:sldId id="269" r:id="rId5"/>
    <p:sldId id="281" r:id="rId6"/>
    <p:sldId id="285" r:id="rId7"/>
    <p:sldId id="288" r:id="rId8"/>
    <p:sldId id="286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6625"/>
    <a:srgbClr val="00928F"/>
    <a:srgbClr val="898989"/>
    <a:srgbClr val="004940"/>
    <a:srgbClr val="014A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4C9B59-160E-4CA2-4C09-987211747A49}" v="35" dt="2025-09-23T13:27:21.544"/>
    <p1510:client id="{EBA1EA12-28D7-2AFC-9B38-F4C634131CCF}" v="2" dt="2025-09-22T11:09:36.2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8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8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a Colace" userId="S::pm_mythic@alberodellavita.org::4647f1fd-ab21-4b26-a0bf-54f9c5327028" providerId="AD" clId="Web-{EBA1EA12-28D7-2AFC-9B38-F4C634131CCF}"/>
    <pc:docChg chg="modSld">
      <pc:chgData name="Lara Colace" userId="S::pm_mythic@alberodellavita.org::4647f1fd-ab21-4b26-a0bf-54f9c5327028" providerId="AD" clId="Web-{EBA1EA12-28D7-2AFC-9B38-F4C634131CCF}" dt="2025-09-22T11:09:36.286" v="1" actId="20577"/>
      <pc:docMkLst>
        <pc:docMk/>
      </pc:docMkLst>
      <pc:sldChg chg="modSp">
        <pc:chgData name="Lara Colace" userId="S::pm_mythic@alberodellavita.org::4647f1fd-ab21-4b26-a0bf-54f9c5327028" providerId="AD" clId="Web-{EBA1EA12-28D7-2AFC-9B38-F4C634131CCF}" dt="2025-09-22T11:09:36.286" v="1" actId="20577"/>
        <pc:sldMkLst>
          <pc:docMk/>
          <pc:sldMk cId="1926946832" sldId="284"/>
        </pc:sldMkLst>
        <pc:spChg chg="mod">
          <ac:chgData name="Lara Colace" userId="S::pm_mythic@alberodellavita.org::4647f1fd-ab21-4b26-a0bf-54f9c5327028" providerId="AD" clId="Web-{EBA1EA12-28D7-2AFC-9B38-F4C634131CCF}" dt="2025-09-22T11:09:36.286" v="1" actId="20577"/>
          <ac:spMkLst>
            <pc:docMk/>
            <pc:sldMk cId="1926946832" sldId="284"/>
            <ac:spMk id="2" creationId="{307727F1-6EA8-A178-78BE-F9344784237D}"/>
          </ac:spMkLst>
        </pc:spChg>
      </pc:sldChg>
    </pc:docChg>
  </pc:docChgLst>
  <pc:docChgLst>
    <pc:chgData name="Lara Colace" userId="S::pm_mythic@alberodellavita.org::4647f1fd-ab21-4b26-a0bf-54f9c5327028" providerId="AD" clId="Web-{984C9B59-160E-4CA2-4C09-987211747A49}"/>
    <pc:docChg chg="modSld">
      <pc:chgData name="Lara Colace" userId="S::pm_mythic@alberodellavita.org::4647f1fd-ab21-4b26-a0bf-54f9c5327028" providerId="AD" clId="Web-{984C9B59-160E-4CA2-4C09-987211747A49}" dt="2025-09-23T13:27:21.529" v="17" actId="20577"/>
      <pc:docMkLst>
        <pc:docMk/>
      </pc:docMkLst>
      <pc:sldChg chg="modSp">
        <pc:chgData name="Lara Colace" userId="S::pm_mythic@alberodellavita.org::4647f1fd-ab21-4b26-a0bf-54f9c5327028" providerId="AD" clId="Web-{984C9B59-160E-4CA2-4C09-987211747A49}" dt="2025-09-23T13:27:21.529" v="17" actId="20577"/>
        <pc:sldMkLst>
          <pc:docMk/>
          <pc:sldMk cId="4174518014" sldId="286"/>
        </pc:sldMkLst>
        <pc:spChg chg="mod">
          <ac:chgData name="Lara Colace" userId="S::pm_mythic@alberodellavita.org::4647f1fd-ab21-4b26-a0bf-54f9c5327028" providerId="AD" clId="Web-{984C9B59-160E-4CA2-4C09-987211747A49}" dt="2025-09-23T13:27:21.529" v="17" actId="20577"/>
          <ac:spMkLst>
            <pc:docMk/>
            <pc:sldMk cId="4174518014" sldId="286"/>
            <ac:spMk id="8" creationId="{AE9D5935-9ACD-C69E-B651-9B73855612D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882536" y="2759436"/>
            <a:ext cx="8471263" cy="1768248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2"/>
                </a:solidFill>
              </a:defRPr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882536" y="4624020"/>
            <a:ext cx="8471263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04" b="8007"/>
          <a:stretch/>
        </p:blipFill>
        <p:spPr>
          <a:xfrm>
            <a:off x="6127567" y="243110"/>
            <a:ext cx="1981200" cy="233875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2793313" cy="6858000"/>
          </a:xfrm>
          <a:prstGeom prst="rect">
            <a:avLst/>
          </a:prstGeom>
        </p:spPr>
      </p:pic>
      <p:sp>
        <p:nvSpPr>
          <p:cNvPr id="13" name="Segnaposto testo 12"/>
          <p:cNvSpPr>
            <a:spLocks noGrp="1"/>
          </p:cNvSpPr>
          <p:nvPr>
            <p:ph type="body" sz="quarter" idx="12" hasCustomPrompt="1"/>
          </p:nvPr>
        </p:nvSpPr>
        <p:spPr>
          <a:xfrm>
            <a:off x="2882900" y="6356350"/>
            <a:ext cx="1054100" cy="365125"/>
          </a:xfrm>
        </p:spPr>
        <p:txBody>
          <a:bodyPr anchor="ctr"/>
          <a:lstStyle>
            <a:lvl1pPr marL="0" indent="0">
              <a:buNone/>
              <a:defRPr lang="it-IT" sz="1200" dirty="0" smtClean="0">
                <a:solidFill>
                  <a:srgbClr val="898989"/>
                </a:solidFill>
              </a:defRPr>
            </a:lvl1pPr>
            <a:lvl2pPr marL="228600" indent="0">
              <a:buNone/>
              <a:defRPr lang="it-IT" sz="1800" dirty="0" smtClean="0"/>
            </a:lvl2pPr>
            <a:lvl3pPr>
              <a:defRPr lang="it-IT" dirty="0" smtClean="0"/>
            </a:lvl3pPr>
            <a:lvl4pPr>
              <a:defRPr lang="it-IT" sz="1800" dirty="0" smtClean="0"/>
            </a:lvl4pPr>
            <a:lvl5pPr>
              <a:defRPr lang="it-IT" sz="1800" dirty="0"/>
            </a:lvl5pPr>
          </a:lstStyle>
          <a:p>
            <a:pPr marL="0" lvl="0"/>
            <a:r>
              <a:rPr lang="it-IT" dirty="0"/>
              <a:t>Data</a:t>
            </a:r>
          </a:p>
        </p:txBody>
      </p:sp>
      <p:sp>
        <p:nvSpPr>
          <p:cNvPr id="14" name="Segnaposto testo 12"/>
          <p:cNvSpPr>
            <a:spLocks noGrp="1"/>
          </p:cNvSpPr>
          <p:nvPr>
            <p:ph type="body" sz="quarter" idx="13" hasCustomPrompt="1"/>
          </p:nvPr>
        </p:nvSpPr>
        <p:spPr>
          <a:xfrm>
            <a:off x="4038600" y="6356349"/>
            <a:ext cx="6716486" cy="365125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lang="it-IT" sz="1200" dirty="0" smtClean="0">
                <a:solidFill>
                  <a:srgbClr val="898989"/>
                </a:solidFill>
              </a:defRPr>
            </a:lvl1pPr>
            <a:lvl2pPr marL="228600" indent="0">
              <a:buNone/>
              <a:defRPr lang="it-IT" sz="1800" dirty="0" smtClean="0"/>
            </a:lvl2pPr>
            <a:lvl3pPr>
              <a:defRPr lang="it-IT" dirty="0" smtClean="0"/>
            </a:lvl3pPr>
            <a:lvl4pPr>
              <a:defRPr lang="it-IT" sz="1800" dirty="0" smtClean="0"/>
            </a:lvl4pPr>
            <a:lvl5pPr>
              <a:defRPr lang="it-IT" sz="1800" dirty="0"/>
            </a:lvl5pPr>
          </a:lstStyle>
          <a:p>
            <a:pPr marL="0" lvl="0"/>
            <a:r>
              <a:rPr lang="it-IT" dirty="0"/>
              <a:t>Piè di pagina</a:t>
            </a:r>
          </a:p>
        </p:txBody>
      </p:sp>
    </p:spTree>
    <p:extLst>
      <p:ext uri="{BB962C8B-B14F-4D97-AF65-F5344CB8AC3E}">
        <p14:creationId xmlns:p14="http://schemas.microsoft.com/office/powerpoint/2010/main" val="1542907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11" name="Segnaposto testo 9"/>
          <p:cNvSpPr>
            <a:spLocks noGrp="1"/>
          </p:cNvSpPr>
          <p:nvPr>
            <p:ph type="body" sz="quarter" idx="13" hasCustomPrompt="1"/>
          </p:nvPr>
        </p:nvSpPr>
        <p:spPr>
          <a:xfrm>
            <a:off x="2517648" y="6365875"/>
            <a:ext cx="8188452" cy="261938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it-IT" sz="1200" smtClean="0">
                <a:solidFill>
                  <a:srgbClr val="898989"/>
                </a:solidFill>
              </a:defRPr>
            </a:lvl1pPr>
            <a:lvl2pPr>
              <a:defRPr lang="it-IT" sz="1800" smtClean="0"/>
            </a:lvl2pPr>
            <a:lvl3pPr>
              <a:defRPr lang="it-IT" smtClean="0"/>
            </a:lvl3pPr>
            <a:lvl4pPr>
              <a:defRPr lang="it-IT" sz="1800" smtClean="0"/>
            </a:lvl4pPr>
            <a:lvl5pPr>
              <a:defRPr lang="it-IT" sz="1800"/>
            </a:lvl5pPr>
          </a:lstStyle>
          <a:p>
            <a:pPr marL="228600" lvl="0" indent="-228600"/>
            <a:r>
              <a:rPr lang="it-IT" dirty="0"/>
              <a:t>Piè di pagina</a:t>
            </a:r>
          </a:p>
        </p:txBody>
      </p:sp>
    </p:spTree>
    <p:extLst>
      <p:ext uri="{BB962C8B-B14F-4D97-AF65-F5344CB8AC3E}">
        <p14:creationId xmlns:p14="http://schemas.microsoft.com/office/powerpoint/2010/main" val="3348033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882536" y="2759436"/>
            <a:ext cx="8471263" cy="176824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882536" y="4624020"/>
            <a:ext cx="8471263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"/>
            <a:ext cx="27785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208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88856" y="1825625"/>
            <a:ext cx="5364481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989318" y="1825625"/>
            <a:ext cx="5364481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9" name="Segnaposto testo 9"/>
          <p:cNvSpPr>
            <a:spLocks noGrp="1"/>
          </p:cNvSpPr>
          <p:nvPr>
            <p:ph type="body" sz="quarter" idx="13" hasCustomPrompt="1"/>
          </p:nvPr>
        </p:nvSpPr>
        <p:spPr>
          <a:xfrm>
            <a:off x="2517648" y="6365875"/>
            <a:ext cx="8188452" cy="261938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it-IT" sz="1200" smtClean="0">
                <a:solidFill>
                  <a:srgbClr val="898989"/>
                </a:solidFill>
              </a:defRPr>
            </a:lvl1pPr>
            <a:lvl2pPr>
              <a:defRPr lang="it-IT" sz="1800" smtClean="0"/>
            </a:lvl2pPr>
            <a:lvl3pPr>
              <a:defRPr lang="it-IT" smtClean="0"/>
            </a:lvl3pPr>
            <a:lvl4pPr>
              <a:defRPr lang="it-IT" sz="1800" smtClean="0"/>
            </a:lvl4pPr>
            <a:lvl5pPr>
              <a:defRPr lang="it-IT" sz="1800"/>
            </a:lvl5pPr>
          </a:lstStyle>
          <a:p>
            <a:pPr marL="228600" lvl="0" indent="-228600"/>
            <a:r>
              <a:rPr lang="it-IT" dirty="0"/>
              <a:t>Piè di pagina</a:t>
            </a:r>
          </a:p>
        </p:txBody>
      </p:sp>
    </p:spTree>
    <p:extLst>
      <p:ext uri="{BB962C8B-B14F-4D97-AF65-F5344CB8AC3E}">
        <p14:creationId xmlns:p14="http://schemas.microsoft.com/office/powerpoint/2010/main" val="4258201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6" name="Segnaposto testo 9"/>
          <p:cNvSpPr>
            <a:spLocks noGrp="1"/>
          </p:cNvSpPr>
          <p:nvPr>
            <p:ph type="body" sz="quarter" idx="13" hasCustomPrompt="1"/>
          </p:nvPr>
        </p:nvSpPr>
        <p:spPr>
          <a:xfrm>
            <a:off x="2517648" y="6365875"/>
            <a:ext cx="8188452" cy="261938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it-IT" sz="1200" smtClean="0">
                <a:solidFill>
                  <a:srgbClr val="898989"/>
                </a:solidFill>
              </a:defRPr>
            </a:lvl1pPr>
            <a:lvl2pPr>
              <a:defRPr lang="it-IT" sz="1800" smtClean="0"/>
            </a:lvl2pPr>
            <a:lvl3pPr>
              <a:defRPr lang="it-IT" smtClean="0"/>
            </a:lvl3pPr>
            <a:lvl4pPr>
              <a:defRPr lang="it-IT" sz="1800" smtClean="0"/>
            </a:lvl4pPr>
            <a:lvl5pPr>
              <a:defRPr lang="it-IT" sz="1800"/>
            </a:lvl5pPr>
          </a:lstStyle>
          <a:p>
            <a:pPr marL="228600" lvl="0" indent="-228600"/>
            <a:r>
              <a:rPr lang="it-IT" dirty="0"/>
              <a:t>Piè di pagina</a:t>
            </a:r>
          </a:p>
        </p:txBody>
      </p:sp>
    </p:spTree>
    <p:extLst>
      <p:ext uri="{BB962C8B-B14F-4D97-AF65-F5344CB8AC3E}">
        <p14:creationId xmlns:p14="http://schemas.microsoft.com/office/powerpoint/2010/main" val="1450753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9778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81663" y="365125"/>
            <a:ext cx="10972137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81663" y="1825625"/>
            <a:ext cx="1097213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9" name="Rettangolo 8"/>
          <p:cNvSpPr/>
          <p:nvPr userDrawn="1"/>
        </p:nvSpPr>
        <p:spPr>
          <a:xfrm>
            <a:off x="11543211" y="6365058"/>
            <a:ext cx="134983" cy="501650"/>
          </a:xfrm>
          <a:prstGeom prst="rect">
            <a:avLst/>
          </a:prstGeom>
          <a:solidFill>
            <a:srgbClr val="FE66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Segnaposto numero diapositiva 5"/>
          <p:cNvSpPr txBox="1">
            <a:spLocks/>
          </p:cNvSpPr>
          <p:nvPr userDrawn="1"/>
        </p:nvSpPr>
        <p:spPr>
          <a:xfrm>
            <a:off x="10645139" y="6356350"/>
            <a:ext cx="708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F8487F64-18D6-4240-B8D4-F7FE45E7A516}" type="slidenum">
              <a:rPr lang="it-IT" smtClean="0">
                <a:solidFill>
                  <a:srgbClr val="898989"/>
                </a:solidFill>
              </a:rPr>
              <a:pPr lvl="0"/>
              <a:t>‹N›</a:t>
            </a:fld>
            <a:endParaRPr lang="it-IT" dirty="0">
              <a:solidFill>
                <a:srgbClr val="898989"/>
              </a:solidFill>
            </a:endParaRPr>
          </a:p>
        </p:txBody>
      </p:sp>
      <p:pic>
        <p:nvPicPr>
          <p:cNvPr id="13" name="Immagine 12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67" b="23667"/>
          <a:stretch/>
        </p:blipFill>
        <p:spPr>
          <a:xfrm>
            <a:off x="289396" y="6302990"/>
            <a:ext cx="1957418" cy="463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312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DAE3B88E-55A1-8162-C53A-16CC145FD2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69120" y="2440177"/>
            <a:ext cx="8471263" cy="1655762"/>
          </a:xfrm>
        </p:spPr>
        <p:txBody>
          <a:bodyPr>
            <a:normAutofit/>
          </a:bodyPr>
          <a:lstStyle/>
          <a:p>
            <a:endParaRPr lang="it-IT" b="1" dirty="0"/>
          </a:p>
          <a:p>
            <a:r>
              <a:rPr lang="it-IT" sz="2600" b="1" dirty="0" err="1">
                <a:solidFill>
                  <a:schemeClr val="accent6">
                    <a:lumMod val="50000"/>
                  </a:schemeClr>
                </a:solidFill>
              </a:rPr>
              <a:t>MYTHiC</a:t>
            </a:r>
            <a:r>
              <a:rPr lang="it-IT" sz="2600" b="1" dirty="0">
                <a:solidFill>
                  <a:schemeClr val="accent6">
                    <a:lumMod val="50000"/>
                  </a:schemeClr>
                </a:solidFill>
              </a:rPr>
              <a:t> – </a:t>
            </a:r>
            <a:r>
              <a:rPr lang="it-IT" sz="2600" b="1" i="1" dirty="0" err="1">
                <a:solidFill>
                  <a:schemeClr val="accent6">
                    <a:lumMod val="50000"/>
                  </a:schemeClr>
                </a:solidFill>
              </a:rPr>
              <a:t>Mobilizing</a:t>
            </a:r>
            <a:r>
              <a:rPr lang="it-IT" sz="2600" b="1" i="1" dirty="0">
                <a:solidFill>
                  <a:schemeClr val="accent6">
                    <a:lumMod val="50000"/>
                  </a:schemeClr>
                </a:solidFill>
              </a:rPr>
              <a:t> Youth </a:t>
            </a:r>
            <a:r>
              <a:rPr lang="it-IT" sz="2600" b="1" i="1" dirty="0" err="1">
                <a:solidFill>
                  <a:schemeClr val="accent6">
                    <a:lumMod val="50000"/>
                  </a:schemeClr>
                </a:solidFill>
              </a:rPr>
              <a:t>Tackling</a:t>
            </a:r>
            <a:r>
              <a:rPr lang="it-IT" sz="2600" b="1" i="1" dirty="0">
                <a:solidFill>
                  <a:schemeClr val="accent6">
                    <a:lumMod val="50000"/>
                  </a:schemeClr>
                </a:solidFill>
              </a:rPr>
              <a:t> Hate in Calabria </a:t>
            </a:r>
          </a:p>
          <a:p>
            <a:pPr algn="ctr"/>
            <a:r>
              <a:rPr lang="it-IT" sz="2600" b="1" dirty="0">
                <a:solidFill>
                  <a:schemeClr val="accent6">
                    <a:lumMod val="50000"/>
                  </a:schemeClr>
                </a:solidFill>
              </a:rPr>
              <a:t>Mobilitare i giovani contro l’odio in Calabria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F770D5F-6E4D-8B0F-582D-FCFCBA4BF6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595" y="88829"/>
            <a:ext cx="1963541" cy="198651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47EEE591-179B-C7C5-2B86-83EA465392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149" y="578218"/>
            <a:ext cx="3115677" cy="99079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B756C389-B1A2-7047-426A-DA7FFEBDDB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2400" y="578218"/>
            <a:ext cx="1488540" cy="89853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134213DC-8CFC-0722-0F24-957B2BB31AF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385" y="159583"/>
            <a:ext cx="1345998" cy="1915764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ottotitolo 2">
            <a:extLst>
              <a:ext uri="{FF2B5EF4-FFF2-40B4-BE49-F238E27FC236}">
                <a16:creationId xmlns:a16="http://schemas.microsoft.com/office/drawing/2014/main" id="{0F3F7CCD-FF4E-E566-F332-E1EE73AE5CCD}"/>
              </a:ext>
            </a:extLst>
          </p:cNvPr>
          <p:cNvSpPr txBox="1">
            <a:spLocks/>
          </p:cNvSpPr>
          <p:nvPr/>
        </p:nvSpPr>
        <p:spPr>
          <a:xfrm>
            <a:off x="3269119" y="4231480"/>
            <a:ext cx="8471263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t-IT" sz="26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it-IT" sz="2600" b="1" dirty="0">
                <a:solidFill>
                  <a:schemeClr val="accent6">
                    <a:lumMod val="50000"/>
                  </a:schemeClr>
                </a:solidFill>
              </a:rPr>
              <a:t>Presentazione di progetto </a:t>
            </a:r>
          </a:p>
        </p:txBody>
      </p:sp>
    </p:spTree>
    <p:extLst>
      <p:ext uri="{BB962C8B-B14F-4D97-AF65-F5344CB8AC3E}">
        <p14:creationId xmlns:p14="http://schemas.microsoft.com/office/powerpoint/2010/main" val="1472497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38AA40-82C9-A222-BBC3-DF0AD7A16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720" y="1576387"/>
            <a:ext cx="9845040" cy="4275773"/>
          </a:xfrm>
        </p:spPr>
        <p:txBody>
          <a:bodyPr>
            <a:normAutofit fontScale="90000"/>
          </a:bodyPr>
          <a:lstStyle/>
          <a:p>
            <a:pPr marL="0" indent="0"/>
            <a:br>
              <a:rPr lang="en-US" sz="2700" dirty="0">
                <a:solidFill>
                  <a:srgbClr val="585858"/>
                </a:solidFill>
                <a:latin typeface="Arial" panose="020B0604020202020204" pitchFamily="34" charset="0"/>
              </a:rPr>
            </a:br>
            <a:br>
              <a:rPr lang="en-US" sz="2700" dirty="0">
                <a:solidFill>
                  <a:srgbClr val="585858"/>
                </a:solidFill>
                <a:latin typeface="Arial" panose="020B0604020202020204" pitchFamily="34" charset="0"/>
              </a:rPr>
            </a:br>
            <a:r>
              <a:rPr lang="it-IT" sz="2700" b="1" dirty="0">
                <a:solidFill>
                  <a:srgbClr val="585858"/>
                </a:solidFill>
                <a:latin typeface="Arial" panose="020B0604020202020204" pitchFamily="34" charset="0"/>
              </a:rPr>
              <a:t>Capofila: </a:t>
            </a:r>
            <a:r>
              <a:rPr lang="it-IT" sz="2700" dirty="0">
                <a:solidFill>
                  <a:srgbClr val="585858"/>
                </a:solidFill>
                <a:latin typeface="Arial" panose="020B0604020202020204" pitchFamily="34" charset="0"/>
              </a:rPr>
              <a:t>Fondazione L’Albero della Vita ETS </a:t>
            </a:r>
            <a:br>
              <a:rPr lang="it-IT" sz="2700" dirty="0">
                <a:solidFill>
                  <a:srgbClr val="585858"/>
                </a:solidFill>
                <a:latin typeface="Arial" panose="020B0604020202020204" pitchFamily="34" charset="0"/>
              </a:rPr>
            </a:br>
            <a:br>
              <a:rPr lang="it-IT" sz="2700" dirty="0">
                <a:solidFill>
                  <a:srgbClr val="585858"/>
                </a:solidFill>
                <a:latin typeface="Arial" panose="020B0604020202020204" pitchFamily="34" charset="0"/>
              </a:rPr>
            </a:br>
            <a:r>
              <a:rPr lang="it-IT" sz="2700" b="1" dirty="0">
                <a:solidFill>
                  <a:srgbClr val="585858"/>
                </a:solidFill>
                <a:latin typeface="Arial" panose="020B0604020202020204" pitchFamily="34" charset="0"/>
              </a:rPr>
              <a:t>Partners: </a:t>
            </a:r>
            <a:r>
              <a:rPr lang="it-IT" sz="2700" dirty="0">
                <a:solidFill>
                  <a:srgbClr val="585858"/>
                </a:solidFill>
                <a:latin typeface="Arial" panose="020B0604020202020204" pitchFamily="34" charset="0"/>
              </a:rPr>
              <a:t>Centro Calabrese di Solidarietà (CZ) e </a:t>
            </a:r>
            <a:r>
              <a:rPr lang="it-IT" sz="2700" dirty="0" err="1">
                <a:solidFill>
                  <a:srgbClr val="585858"/>
                </a:solidFill>
                <a:latin typeface="Arial" panose="020B0604020202020204" pitchFamily="34" charset="0"/>
              </a:rPr>
              <a:t>Dataninja</a:t>
            </a:r>
            <a:r>
              <a:rPr lang="it-IT" sz="2700" dirty="0">
                <a:solidFill>
                  <a:srgbClr val="585858"/>
                </a:solidFill>
                <a:latin typeface="Arial" panose="020B0604020202020204" pitchFamily="34" charset="0"/>
              </a:rPr>
              <a:t> (MI)</a:t>
            </a:r>
            <a:br>
              <a:rPr lang="it-IT" sz="2700" dirty="0">
                <a:solidFill>
                  <a:srgbClr val="585858"/>
                </a:solidFill>
                <a:latin typeface="Arial" panose="020B0604020202020204" pitchFamily="34" charset="0"/>
              </a:rPr>
            </a:br>
            <a:br>
              <a:rPr lang="it-IT" sz="2700" dirty="0">
                <a:solidFill>
                  <a:srgbClr val="585858"/>
                </a:solidFill>
                <a:latin typeface="Arial" panose="020B0604020202020204" pitchFamily="34" charset="0"/>
              </a:rPr>
            </a:br>
            <a:r>
              <a:rPr lang="it-IT" sz="2700" b="1" dirty="0">
                <a:solidFill>
                  <a:srgbClr val="585858"/>
                </a:solidFill>
                <a:latin typeface="Arial" panose="020B0604020202020204" pitchFamily="34" charset="0"/>
              </a:rPr>
              <a:t>Durata: </a:t>
            </a:r>
            <a:r>
              <a:rPr lang="it-IT" sz="2700" dirty="0">
                <a:solidFill>
                  <a:srgbClr val="585858"/>
                </a:solidFill>
                <a:latin typeface="Arial" panose="020B0604020202020204" pitchFamily="34" charset="0"/>
              </a:rPr>
              <a:t>20 mesi (inizio ufficiale 1° settembre 2025)</a:t>
            </a:r>
            <a:br>
              <a:rPr lang="it-IT" sz="2700" dirty="0">
                <a:solidFill>
                  <a:srgbClr val="585858"/>
                </a:solidFill>
                <a:latin typeface="Arial" panose="020B0604020202020204" pitchFamily="34" charset="0"/>
              </a:rPr>
            </a:br>
            <a:br>
              <a:rPr lang="it-IT" sz="2700" dirty="0">
                <a:solidFill>
                  <a:srgbClr val="585858"/>
                </a:solidFill>
                <a:latin typeface="Arial" panose="020B0604020202020204" pitchFamily="34" charset="0"/>
              </a:rPr>
            </a:br>
            <a:r>
              <a:rPr lang="it-IT" sz="2700" b="1" dirty="0">
                <a:solidFill>
                  <a:srgbClr val="585858"/>
                </a:solidFill>
                <a:latin typeface="Arial" panose="020B0604020202020204" pitchFamily="34" charset="0"/>
              </a:rPr>
              <a:t>Localizzazione</a:t>
            </a:r>
            <a:r>
              <a:rPr lang="it-IT" sz="2700" dirty="0">
                <a:solidFill>
                  <a:srgbClr val="585858"/>
                </a:solidFill>
                <a:latin typeface="Arial" panose="020B0604020202020204" pitchFamily="34" charset="0"/>
              </a:rPr>
              <a:t>: le 5 province della Regione Calabria: Catanzaro, Cosenza, Crotone, Reggio Calabria e Vibo Valentia</a:t>
            </a:r>
            <a:br>
              <a:rPr lang="it-IT" dirty="0">
                <a:solidFill>
                  <a:srgbClr val="585858"/>
                </a:solidFill>
                <a:latin typeface="Arial" panose="020B0604020202020204" pitchFamily="34" charset="0"/>
              </a:rPr>
            </a:b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CF741B3-42F8-94B1-702E-D2F623498C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3D19F2D-7C86-969F-4E7F-E34D265B81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4496" y="131366"/>
            <a:ext cx="5661417" cy="1234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620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7727F1-6EA8-A178-78BE-F93447842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680" y="1798320"/>
            <a:ext cx="9946640" cy="3393440"/>
          </a:xfrm>
        </p:spPr>
        <p:txBody>
          <a:bodyPr>
            <a:normAutofit fontScale="90000"/>
          </a:bodyPr>
          <a:lstStyle/>
          <a:p>
            <a:br>
              <a:rPr lang="it-IT" sz="2700" b="1" dirty="0">
                <a:latin typeface="Arial" panose="020B0604020202020204" pitchFamily="34" charset="0"/>
              </a:rPr>
            </a:br>
            <a:br>
              <a:rPr lang="it-IT" sz="2700" b="1" dirty="0">
                <a:latin typeface="Arial" panose="020B0604020202020204" pitchFamily="34" charset="0"/>
              </a:rPr>
            </a:br>
            <a:r>
              <a:rPr lang="it-IT" sz="3100" b="1" dirty="0">
                <a:solidFill>
                  <a:srgbClr val="585858"/>
                </a:solidFill>
                <a:latin typeface="Arial"/>
                <a:cs typeface="Arial"/>
              </a:rPr>
              <a:t>Obiettivo generale: </a:t>
            </a:r>
            <a:r>
              <a:rPr lang="it-IT" sz="3100" dirty="0">
                <a:solidFill>
                  <a:srgbClr val="585858"/>
                </a:solidFill>
                <a:latin typeface="Arial"/>
                <a:cs typeface="Arial"/>
              </a:rPr>
              <a:t>affrontare l'escalation dei discorsi e crimini di odio promuovendo un meccanismo di coordinamento tra autorità locali, organizzazioni della società civile, scuole e comunità, coinvolgendo e sensibilizzando ragazzi e ragazze provenienti da contesti diversi nella Regione Calabria</a:t>
            </a:r>
            <a:br>
              <a:rPr lang="it-IT" sz="2700" dirty="0">
                <a:latin typeface="Arial" panose="020B0604020202020204" pitchFamily="34" charset="0"/>
              </a:rPr>
            </a:br>
            <a:br>
              <a:rPr lang="it-IT" sz="2700" dirty="0">
                <a:latin typeface="Arial" panose="020B0604020202020204" pitchFamily="34" charset="0"/>
              </a:rPr>
            </a:br>
            <a:br>
              <a:rPr lang="it-IT" sz="2700" dirty="0">
                <a:latin typeface="Arial" panose="020B0604020202020204" pitchFamily="34" charset="0"/>
              </a:rPr>
            </a:b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8F40079-992C-B16D-57EA-DE02780B6B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7B6D9859-6593-A4E2-17E1-C69B02E96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5893" y="230187"/>
            <a:ext cx="5663675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946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AF2C501-FC49-4B3A-2667-7FE2B6412D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13F6592-C27A-499F-6FF0-0C83CA0C3938}"/>
              </a:ext>
            </a:extLst>
          </p:cNvPr>
          <p:cNvSpPr txBox="1"/>
          <p:nvPr/>
        </p:nvSpPr>
        <p:spPr>
          <a:xfrm>
            <a:off x="619760" y="1159104"/>
            <a:ext cx="1088136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Gruppi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target:</a:t>
            </a:r>
          </a:p>
          <a:p>
            <a:endParaRPr lang="en-US" sz="19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en-US" sz="1900" b="1" dirty="0">
                <a:solidFill>
                  <a:srgbClr val="585858"/>
                </a:solidFill>
                <a:ea typeface="+mj-ea"/>
                <a:cs typeface="+mj-cs"/>
              </a:rPr>
              <a:t>Giovani 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(14 –18 anni): </a:t>
            </a:r>
            <a:r>
              <a:rPr lang="en-US" sz="1900" b="1" dirty="0">
                <a:solidFill>
                  <a:srgbClr val="585858"/>
                </a:solidFill>
                <a:ea typeface="+mj-ea"/>
                <a:cs typeface="+mj-cs"/>
              </a:rPr>
              <a:t>600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coinvolti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nel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programma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di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alfabetizzazione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mediatica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; </a:t>
            </a:r>
            <a:r>
              <a:rPr lang="en-US" sz="1900" b="1" dirty="0">
                <a:solidFill>
                  <a:srgbClr val="585858"/>
                </a:solidFill>
                <a:ea typeface="+mj-ea"/>
                <a:cs typeface="+mj-cs"/>
              </a:rPr>
              <a:t>75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diventeranno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“Equity Defenders”; </a:t>
            </a:r>
            <a:r>
              <a:rPr lang="en-US" sz="1900" b="1" dirty="0">
                <a:solidFill>
                  <a:srgbClr val="585858"/>
                </a:solidFill>
                <a:ea typeface="+mj-ea"/>
                <a:cs typeface="+mj-cs"/>
              </a:rPr>
              <a:t>3.000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saranno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sensibilizzati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sui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temi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di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progetto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attraverso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attività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“peer 2 peer”.</a:t>
            </a:r>
          </a:p>
          <a:p>
            <a:pPr>
              <a:buNone/>
            </a:pPr>
            <a:endParaRPr lang="en-US" sz="1900" dirty="0">
              <a:solidFill>
                <a:srgbClr val="585858"/>
              </a:solidFill>
              <a:ea typeface="+mj-ea"/>
              <a:cs typeface="+mj-cs"/>
            </a:endParaRPr>
          </a:p>
          <a:p>
            <a:pPr>
              <a:buNone/>
            </a:pPr>
            <a:r>
              <a:rPr lang="en-US" sz="1900" u="sng" dirty="0" err="1">
                <a:solidFill>
                  <a:srgbClr val="585858"/>
                </a:solidFill>
                <a:ea typeface="+mj-ea"/>
                <a:cs typeface="+mj-cs"/>
              </a:rPr>
              <a:t>Principali</a:t>
            </a:r>
            <a:r>
              <a:rPr lang="en-US" sz="1900" u="sng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u="sng" dirty="0" err="1">
                <a:solidFill>
                  <a:srgbClr val="585858"/>
                </a:solidFill>
                <a:ea typeface="+mj-ea"/>
                <a:cs typeface="+mj-cs"/>
              </a:rPr>
              <a:t>attori</a:t>
            </a:r>
            <a:r>
              <a:rPr lang="en-US" sz="1900" u="sng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u="sng" dirty="0" err="1">
                <a:solidFill>
                  <a:srgbClr val="585858"/>
                </a:solidFill>
                <a:ea typeface="+mj-ea"/>
                <a:cs typeface="+mj-cs"/>
              </a:rPr>
              <a:t>coinvolti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:</a:t>
            </a:r>
          </a:p>
          <a:p>
            <a:pPr>
              <a:buNone/>
            </a:pPr>
            <a:endParaRPr lang="en-US" sz="1900" dirty="0">
              <a:solidFill>
                <a:srgbClr val="585858"/>
              </a:solidFill>
              <a:ea typeface="+mj-ea"/>
              <a:cs typeface="+mj-c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900" b="1" dirty="0">
                <a:solidFill>
                  <a:srgbClr val="585858"/>
                </a:solidFill>
                <a:ea typeface="+mj-ea"/>
                <a:cs typeface="+mj-cs"/>
              </a:rPr>
              <a:t>15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scuole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secondarie</a:t>
            </a:r>
            <a:endParaRPr lang="en-US" sz="1900" dirty="0">
              <a:solidFill>
                <a:srgbClr val="585858"/>
              </a:solidFill>
              <a:ea typeface="+mj-ea"/>
              <a:cs typeface="+mj-c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900" b="1" dirty="0">
                <a:solidFill>
                  <a:srgbClr val="585858"/>
                </a:solidFill>
                <a:ea typeface="+mj-ea"/>
                <a:cs typeface="+mj-cs"/>
              </a:rPr>
              <a:t>150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insegnati</a:t>
            </a:r>
            <a:endParaRPr lang="en-US" sz="1900" dirty="0">
              <a:solidFill>
                <a:srgbClr val="585858"/>
              </a:solidFill>
              <a:ea typeface="+mj-ea"/>
              <a:cs typeface="+mj-c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900" b="1" dirty="0">
                <a:solidFill>
                  <a:srgbClr val="585858"/>
                </a:solidFill>
                <a:ea typeface="+mj-ea"/>
                <a:cs typeface="+mj-cs"/>
              </a:rPr>
              <a:t>75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organizzazioni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della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socità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civile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organizzata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(CSOs)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b="1" dirty="0">
                <a:solidFill>
                  <a:srgbClr val="585858"/>
                </a:solidFill>
                <a:ea typeface="+mj-ea"/>
                <a:cs typeface="+mj-cs"/>
              </a:rPr>
              <a:t>5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comuni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(Catanzaro, Cosenza, Crotone, Reggio Calabria,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Vibo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Valentia)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b="1" dirty="0">
                <a:solidFill>
                  <a:srgbClr val="585858"/>
                </a:solidFill>
                <a:ea typeface="+mj-ea"/>
                <a:cs typeface="+mj-cs"/>
              </a:rPr>
              <a:t>5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rappresentanti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della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Regione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Calabria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b="1" dirty="0">
                <a:solidFill>
                  <a:srgbClr val="585858"/>
                </a:solidFill>
                <a:ea typeface="+mj-ea"/>
                <a:cs typeface="+mj-cs"/>
              </a:rPr>
              <a:t>10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rappresentanti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del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sistema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giudiziario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e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della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Polizia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di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Stato</a:t>
            </a:r>
            <a:endParaRPr lang="en-US" sz="1900" dirty="0">
              <a:solidFill>
                <a:srgbClr val="585858"/>
              </a:solidFill>
              <a:ea typeface="+mj-ea"/>
              <a:cs typeface="+mj-c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900" b="1" dirty="0">
                <a:solidFill>
                  <a:srgbClr val="585858"/>
                </a:solidFill>
                <a:ea typeface="+mj-ea"/>
                <a:cs typeface="+mj-cs"/>
              </a:rPr>
              <a:t>55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partecipanti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della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UE,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tra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cui: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giovani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della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UE,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Organizzazioni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della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società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civile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,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organismi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deputati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alle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pari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opportunità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,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responsabili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</a:t>
            </a:r>
            <a:r>
              <a:rPr lang="en-US" sz="1900" dirty="0" err="1">
                <a:solidFill>
                  <a:srgbClr val="585858"/>
                </a:solidFill>
                <a:ea typeface="+mj-ea"/>
                <a:cs typeface="+mj-cs"/>
              </a:rPr>
              <a:t>politici</a:t>
            </a:r>
            <a:r>
              <a:rPr lang="en-US" sz="1900" dirty="0">
                <a:solidFill>
                  <a:srgbClr val="585858"/>
                </a:solidFill>
                <a:ea typeface="+mj-ea"/>
                <a:cs typeface="+mj-cs"/>
              </a:rPr>
              <a:t> e Think Tank. </a:t>
            </a:r>
            <a:endParaRPr lang="it-IT" sz="19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6876A07D-9649-5532-232A-9383987223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7655" y="42516"/>
            <a:ext cx="5663675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675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5AB5895-5C01-46EF-3D96-029046B42B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E9D5935-9ACD-C69E-B651-9B73855612D1}"/>
              </a:ext>
            </a:extLst>
          </p:cNvPr>
          <p:cNvSpPr txBox="1"/>
          <p:nvPr/>
        </p:nvSpPr>
        <p:spPr>
          <a:xfrm>
            <a:off x="1013460" y="1237595"/>
            <a:ext cx="969264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585858"/>
                </a:solidFill>
                <a:latin typeface="Arial" panose="020B0604020202020204" pitchFamily="34" charset="0"/>
              </a:rPr>
              <a:t>Assi</a:t>
            </a:r>
            <a:r>
              <a:rPr lang="en-US" sz="2000" b="1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585858"/>
                </a:solidFill>
                <a:latin typeface="Arial" panose="020B0604020202020204" pitchFamily="34" charset="0"/>
              </a:rPr>
              <a:t>Strategici</a:t>
            </a:r>
            <a:r>
              <a:rPr lang="en-US" sz="2000" b="1" dirty="0">
                <a:solidFill>
                  <a:srgbClr val="585858"/>
                </a:solidFill>
                <a:latin typeface="Arial" panose="020B0604020202020204" pitchFamily="34" charset="0"/>
              </a:rPr>
              <a:t> di </a:t>
            </a:r>
            <a:r>
              <a:rPr lang="en-US" sz="2000" b="1" dirty="0" err="1">
                <a:solidFill>
                  <a:srgbClr val="585858"/>
                </a:solidFill>
                <a:latin typeface="Arial" panose="020B0604020202020204" pitchFamily="34" charset="0"/>
              </a:rPr>
              <a:t>lavoro</a:t>
            </a:r>
            <a:r>
              <a:rPr lang="en-US" sz="2000" b="1" dirty="0">
                <a:solidFill>
                  <a:srgbClr val="585858"/>
                </a:solidFill>
                <a:latin typeface="Arial" panose="020B0604020202020204" pitchFamily="34" charset="0"/>
              </a:rPr>
              <a:t> - </a:t>
            </a:r>
            <a:r>
              <a:rPr lang="en-US" sz="2000" b="1" dirty="0" err="1">
                <a:solidFill>
                  <a:srgbClr val="585858"/>
                </a:solidFill>
                <a:latin typeface="Arial" panose="020B0604020202020204" pitchFamily="34" charset="0"/>
              </a:rPr>
              <a:t>workpackages</a:t>
            </a:r>
            <a:endParaRPr lang="en-US" sz="2000" b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en-US" sz="1700" b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r>
              <a:rPr lang="it-IT" sz="1700" dirty="0"/>
              <a:t>	</a:t>
            </a:r>
          </a:p>
          <a:p>
            <a:r>
              <a:rPr lang="en-US" sz="1700" b="1" dirty="0" err="1">
                <a:solidFill>
                  <a:srgbClr val="585858"/>
                </a:solidFill>
                <a:latin typeface="Arial" panose="020B0604020202020204" pitchFamily="34" charset="0"/>
              </a:rPr>
              <a:t>Creazione</a:t>
            </a:r>
            <a:r>
              <a:rPr lang="en-US" sz="1700" b="1" dirty="0">
                <a:solidFill>
                  <a:srgbClr val="585858"/>
                </a:solidFill>
                <a:latin typeface="Arial" panose="020B0604020202020204" pitchFamily="34" charset="0"/>
              </a:rPr>
              <a:t> di </a:t>
            </a:r>
            <a:r>
              <a:rPr lang="en-US" sz="1700" b="1" dirty="0" err="1">
                <a:solidFill>
                  <a:srgbClr val="585858"/>
                </a:solidFill>
                <a:latin typeface="Arial" panose="020B0604020202020204" pitchFamily="34" charset="0"/>
              </a:rPr>
              <a:t>una</a:t>
            </a:r>
            <a:r>
              <a:rPr lang="en-US" sz="1700" b="1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  <a:r>
              <a:rPr lang="en-US" sz="1700" b="1" dirty="0" err="1">
                <a:solidFill>
                  <a:srgbClr val="585858"/>
                </a:solidFill>
                <a:latin typeface="Arial" panose="020B0604020202020204" pitchFamily="34" charset="0"/>
              </a:rPr>
              <a:t>coalizione</a:t>
            </a:r>
            <a:r>
              <a:rPr lang="en-US" sz="1700" b="1" dirty="0">
                <a:solidFill>
                  <a:srgbClr val="585858"/>
                </a:solidFill>
                <a:latin typeface="Arial" panose="020B0604020202020204" pitchFamily="34" charset="0"/>
              </a:rPr>
              <a:t> in Calabria: un </a:t>
            </a:r>
            <a:r>
              <a:rPr lang="en-US" sz="1700" b="1" dirty="0" err="1">
                <a:solidFill>
                  <a:srgbClr val="585858"/>
                </a:solidFill>
                <a:latin typeface="Arial" panose="020B0604020202020204" pitchFamily="34" charset="0"/>
              </a:rPr>
              <a:t>passo</a:t>
            </a:r>
            <a:r>
              <a:rPr lang="en-US" sz="1700" b="1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  <a:r>
              <a:rPr lang="en-US" sz="1700" b="1" dirty="0" err="1">
                <a:solidFill>
                  <a:srgbClr val="585858"/>
                </a:solidFill>
                <a:latin typeface="Arial" panose="020B0604020202020204" pitchFamily="34" charset="0"/>
              </a:rPr>
              <a:t>avanti</a:t>
            </a:r>
            <a:r>
              <a:rPr lang="en-US" sz="1700" b="1" dirty="0">
                <a:solidFill>
                  <a:srgbClr val="585858"/>
                </a:solidFill>
                <a:latin typeface="Arial" panose="020B0604020202020204" pitchFamily="34" charset="0"/>
              </a:rPr>
              <a:t> per </a:t>
            </a:r>
            <a:r>
              <a:rPr lang="en-US" sz="1700" b="1" dirty="0" err="1">
                <a:solidFill>
                  <a:srgbClr val="585858"/>
                </a:solidFill>
                <a:latin typeface="Arial" panose="020B0604020202020204" pitchFamily="34" charset="0"/>
              </a:rPr>
              <a:t>combattere</a:t>
            </a:r>
            <a:r>
              <a:rPr lang="en-US" sz="1700" b="1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  <a:r>
              <a:rPr lang="en-US" sz="1700" b="1" dirty="0" err="1">
                <a:solidFill>
                  <a:srgbClr val="585858"/>
                </a:solidFill>
                <a:latin typeface="Arial" panose="020B0604020202020204" pitchFamily="34" charset="0"/>
              </a:rPr>
              <a:t>i</a:t>
            </a:r>
            <a:r>
              <a:rPr lang="en-US" sz="1700" b="1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  <a:r>
              <a:rPr lang="en-US" sz="1700" b="1" dirty="0" err="1">
                <a:solidFill>
                  <a:srgbClr val="585858"/>
                </a:solidFill>
                <a:latin typeface="Arial" panose="020B0604020202020204" pitchFamily="34" charset="0"/>
              </a:rPr>
              <a:t>discorsi</a:t>
            </a:r>
            <a:r>
              <a:rPr lang="en-US" sz="1700" b="1" dirty="0">
                <a:solidFill>
                  <a:srgbClr val="585858"/>
                </a:solidFill>
                <a:latin typeface="Arial" panose="020B0604020202020204" pitchFamily="34" charset="0"/>
              </a:rPr>
              <a:t> e </a:t>
            </a:r>
            <a:r>
              <a:rPr lang="en-US" sz="1700" b="1" dirty="0" err="1">
                <a:solidFill>
                  <a:srgbClr val="585858"/>
                </a:solidFill>
                <a:latin typeface="Arial" panose="020B0604020202020204" pitchFamily="34" charset="0"/>
              </a:rPr>
              <a:t>i</a:t>
            </a:r>
            <a:r>
              <a:rPr lang="en-US" sz="1700" b="1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  <a:r>
              <a:rPr lang="en-US" sz="1700" b="1" dirty="0" err="1">
                <a:solidFill>
                  <a:srgbClr val="585858"/>
                </a:solidFill>
                <a:latin typeface="Arial" panose="020B0604020202020204" pitchFamily="34" charset="0"/>
              </a:rPr>
              <a:t>crimini</a:t>
            </a:r>
            <a:r>
              <a:rPr lang="en-US" sz="1700" b="1" dirty="0">
                <a:solidFill>
                  <a:srgbClr val="585858"/>
                </a:solidFill>
                <a:latin typeface="Arial" panose="020B0604020202020204" pitchFamily="34" charset="0"/>
              </a:rPr>
              <a:t> di </a:t>
            </a:r>
            <a:r>
              <a:rPr lang="en-US" sz="1700" b="1" dirty="0" err="1">
                <a:solidFill>
                  <a:srgbClr val="585858"/>
                </a:solidFill>
                <a:latin typeface="Arial" panose="020B0604020202020204" pitchFamily="34" charset="0"/>
              </a:rPr>
              <a:t>odio</a:t>
            </a:r>
            <a:endParaRPr lang="en-US" sz="1700" b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r>
              <a:rPr lang="en-US" sz="1700" i="1" dirty="0" err="1">
                <a:solidFill>
                  <a:srgbClr val="585858"/>
                </a:solidFill>
                <a:latin typeface="Arial" panose="020B0604020202020204" pitchFamily="34" charset="0"/>
              </a:rPr>
              <a:t>Obiettivo</a:t>
            </a:r>
            <a:r>
              <a:rPr lang="en-US" sz="1700" i="1" dirty="0">
                <a:solidFill>
                  <a:srgbClr val="585858"/>
                </a:solidFill>
                <a:latin typeface="Arial" panose="020B0604020202020204" pitchFamily="34" charset="0"/>
              </a:rPr>
              <a:t>: </a:t>
            </a:r>
            <a:r>
              <a:rPr lang="it-IT" sz="1700" dirty="0">
                <a:solidFill>
                  <a:srgbClr val="585858"/>
                </a:solidFill>
                <a:latin typeface="Arial" panose="020B0604020202020204" pitchFamily="34" charset="0"/>
              </a:rPr>
              <a:t>Stabilire una rete strutturata a livello cittadino e regionale tra autorità locali, giovani e organizzazioni della società civile per contrastare i discorsi e i crimini di odio tra bambini e giovani. Definire un sistema di segnalazione a livello regionale dei casi di incitamento all'odio e di crimini d'odio tra i giovani attraverso l'avvio di un meccanismo di </a:t>
            </a:r>
            <a:r>
              <a:rPr lang="it-IT" sz="1700" i="1" dirty="0" err="1">
                <a:solidFill>
                  <a:srgbClr val="585858"/>
                </a:solidFill>
                <a:latin typeface="Arial" panose="020B0604020202020204" pitchFamily="34" charset="0"/>
              </a:rPr>
              <a:t>referral</a:t>
            </a:r>
            <a:r>
              <a:rPr lang="it-IT" sz="1700" dirty="0">
                <a:solidFill>
                  <a:srgbClr val="585858"/>
                </a:solidFill>
                <a:latin typeface="Arial" panose="020B0604020202020204" pitchFamily="34" charset="0"/>
              </a:rPr>
              <a:t> e presa in carico nelle 5 province. </a:t>
            </a:r>
            <a:br>
              <a:rPr lang="it-IT" sz="1700" dirty="0">
                <a:solidFill>
                  <a:srgbClr val="585858"/>
                </a:solidFill>
                <a:latin typeface="Arial" panose="020B0604020202020204" pitchFamily="34" charset="0"/>
              </a:rPr>
            </a:br>
            <a:endParaRPr lang="en-US" sz="1700" b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r>
              <a:rPr lang="it-IT" sz="1700" b="1" dirty="0">
                <a:solidFill>
                  <a:srgbClr val="585858"/>
                </a:solidFill>
                <a:latin typeface="Arial" panose="020B0604020202020204" pitchFamily="34" charset="0"/>
              </a:rPr>
              <a:t>Approfondimento sul sistema scolastico: mobilitare studenti, insegnanti e famiglie</a:t>
            </a:r>
            <a:endParaRPr lang="en-US" sz="1700" b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r>
              <a:rPr lang="en-US" sz="1700" i="1" dirty="0" err="1">
                <a:solidFill>
                  <a:srgbClr val="585858"/>
                </a:solidFill>
                <a:latin typeface="Arial" panose="020B0604020202020204" pitchFamily="34" charset="0"/>
              </a:rPr>
              <a:t>Obiettivo</a:t>
            </a:r>
            <a:r>
              <a:rPr lang="en-US" sz="1700" i="1" dirty="0">
                <a:solidFill>
                  <a:srgbClr val="585858"/>
                </a:solidFill>
                <a:latin typeface="Arial" panose="020B0604020202020204" pitchFamily="34" charset="0"/>
              </a:rPr>
              <a:t>: </a:t>
            </a:r>
            <a:r>
              <a:rPr lang="it-IT" sz="1700" dirty="0">
                <a:solidFill>
                  <a:srgbClr val="585858"/>
                </a:solidFill>
                <a:latin typeface="Arial" panose="020B0604020202020204" pitchFamily="34" charset="0"/>
              </a:rPr>
              <a:t>Promuovere la consapevolezza dei discorsi e crimini di odio nel sistema scolastico, incoraggiando l'attivismo giovanile e le azioni tra pari e promuovendo l'alfabetizzazione mediatica </a:t>
            </a:r>
          </a:p>
          <a:p>
            <a:r>
              <a:rPr lang="it-IT" sz="1700" i="1" dirty="0">
                <a:solidFill>
                  <a:srgbClr val="585858"/>
                </a:solidFill>
                <a:latin typeface="Arial" panose="020B0604020202020204" pitchFamily="34" charset="0"/>
              </a:rPr>
              <a:t>	</a:t>
            </a:r>
          </a:p>
          <a:p>
            <a:r>
              <a:rPr lang="en-US" sz="1700" b="1" dirty="0" err="1">
                <a:solidFill>
                  <a:srgbClr val="585858"/>
                </a:solidFill>
                <a:latin typeface="Arial" panose="020B0604020202020204" pitchFamily="34" charset="0"/>
              </a:rPr>
              <a:t>Sensibilizzazione</a:t>
            </a:r>
            <a:r>
              <a:rPr lang="en-US" sz="1700" b="1" dirty="0">
                <a:solidFill>
                  <a:srgbClr val="585858"/>
                </a:solidFill>
                <a:latin typeface="Arial" panose="020B0604020202020204" pitchFamily="34" charset="0"/>
              </a:rPr>
              <a:t> e </a:t>
            </a:r>
            <a:r>
              <a:rPr lang="en-US" sz="1700" b="1" dirty="0" err="1">
                <a:solidFill>
                  <a:srgbClr val="585858"/>
                </a:solidFill>
                <a:latin typeface="Arial" panose="020B0604020202020204" pitchFamily="34" charset="0"/>
              </a:rPr>
              <a:t>scambio</a:t>
            </a:r>
            <a:r>
              <a:rPr lang="en-US" sz="1700" b="1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  <a:r>
              <a:rPr lang="en-US" sz="1700" b="1" dirty="0" err="1">
                <a:solidFill>
                  <a:srgbClr val="585858"/>
                </a:solidFill>
                <a:latin typeface="Arial" panose="020B0604020202020204" pitchFamily="34" charset="0"/>
              </a:rPr>
              <a:t>europeo</a:t>
            </a:r>
            <a:r>
              <a:rPr lang="en-US" sz="1700" b="1" dirty="0">
                <a:solidFill>
                  <a:srgbClr val="585858"/>
                </a:solidFill>
                <a:latin typeface="Arial" panose="020B0604020202020204" pitchFamily="34" charset="0"/>
              </a:rPr>
              <a:t> di </a:t>
            </a:r>
            <a:r>
              <a:rPr lang="en-US" sz="1700" b="1" dirty="0" err="1">
                <a:solidFill>
                  <a:srgbClr val="585858"/>
                </a:solidFill>
                <a:latin typeface="Arial" panose="020B0604020202020204" pitchFamily="34" charset="0"/>
              </a:rPr>
              <a:t>buone</a:t>
            </a:r>
            <a:r>
              <a:rPr lang="en-US" sz="1700" b="1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  <a:r>
              <a:rPr lang="en-US" sz="1700" b="1" dirty="0" err="1">
                <a:solidFill>
                  <a:srgbClr val="585858"/>
                </a:solidFill>
                <a:latin typeface="Arial" panose="020B0604020202020204" pitchFamily="34" charset="0"/>
              </a:rPr>
              <a:t>pratiche</a:t>
            </a:r>
            <a:endParaRPr lang="en-US" sz="1700" b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r>
              <a:rPr lang="en-US" sz="1700" i="1" dirty="0" err="1">
                <a:solidFill>
                  <a:srgbClr val="585858"/>
                </a:solidFill>
                <a:latin typeface="Arial" panose="020B0604020202020204" pitchFamily="34" charset="0"/>
              </a:rPr>
              <a:t>Obiettivo</a:t>
            </a:r>
            <a:r>
              <a:rPr lang="en-US" sz="1700" i="1" dirty="0">
                <a:solidFill>
                  <a:srgbClr val="585858"/>
                </a:solidFill>
                <a:latin typeface="Arial" panose="020B0604020202020204" pitchFamily="34" charset="0"/>
              </a:rPr>
              <a:t>: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aumentare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la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consapevolezza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su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discorsi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e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crimini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di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odio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in Calabria e in Europa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attraverso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campagne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di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sensibilizzazione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e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scambio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di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buone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pratiche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tra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giovani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e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società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civile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  <a:r>
              <a:rPr lang="en-US" sz="1700" dirty="0" err="1">
                <a:solidFill>
                  <a:srgbClr val="585858"/>
                </a:solidFill>
                <a:latin typeface="Arial" panose="020B0604020202020204" pitchFamily="34" charset="0"/>
              </a:rPr>
              <a:t>organizzata</a:t>
            </a:r>
            <a:r>
              <a:rPr lang="en-US" sz="1700" dirty="0">
                <a:solidFill>
                  <a:srgbClr val="585858"/>
                </a:solidFill>
                <a:latin typeface="Arial" panose="020B0604020202020204" pitchFamily="34" charset="0"/>
              </a:rPr>
              <a:t>  </a:t>
            </a:r>
          </a:p>
          <a:p>
            <a:r>
              <a:rPr lang="it-IT" sz="1700" i="1" dirty="0">
                <a:solidFill>
                  <a:srgbClr val="585858"/>
                </a:solidFill>
                <a:latin typeface="Arial" panose="020B0604020202020204" pitchFamily="34" charset="0"/>
              </a:rPr>
              <a:t>	</a:t>
            </a:r>
          </a:p>
          <a:p>
            <a:endParaRPr lang="en-US" sz="1600" b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en-US" sz="1600" b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it-IT" sz="16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6876A07D-9649-5532-232A-9383987223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093" y="0"/>
            <a:ext cx="5663675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28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5AB5895-5C01-46EF-3D96-029046B42B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E9D5935-9ACD-C69E-B651-9B73855612D1}"/>
              </a:ext>
            </a:extLst>
          </p:cNvPr>
          <p:cNvSpPr txBox="1"/>
          <p:nvPr/>
        </p:nvSpPr>
        <p:spPr>
          <a:xfrm>
            <a:off x="1402080" y="1241723"/>
            <a:ext cx="88900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585858"/>
                </a:solidFill>
                <a:latin typeface="Arial" panose="020B0604020202020204" pitchFamily="34" charset="0"/>
              </a:rPr>
              <a:t>Principali </a:t>
            </a:r>
            <a:r>
              <a:rPr lang="it-IT" sz="2000" b="1" i="1" dirty="0" err="1">
                <a:solidFill>
                  <a:srgbClr val="585858"/>
                </a:solidFill>
                <a:latin typeface="Arial" panose="020B0604020202020204" pitchFamily="34" charset="0"/>
              </a:rPr>
              <a:t>milestones</a:t>
            </a:r>
            <a:r>
              <a:rPr lang="it-IT" sz="2000" b="1" i="1" dirty="0">
                <a:solidFill>
                  <a:srgbClr val="585858"/>
                </a:solidFill>
                <a:latin typeface="Arial" panose="020B0604020202020204" pitchFamily="34" charset="0"/>
              </a:rPr>
              <a:t> e </a:t>
            </a:r>
            <a:r>
              <a:rPr lang="it-IT" sz="2000" b="1" i="1" dirty="0" err="1">
                <a:solidFill>
                  <a:srgbClr val="585858"/>
                </a:solidFill>
                <a:latin typeface="Arial" panose="020B0604020202020204" pitchFamily="34" charset="0"/>
              </a:rPr>
              <a:t>deliverables</a:t>
            </a:r>
            <a:r>
              <a:rPr lang="it-IT" sz="2000" b="1" i="1" dirty="0">
                <a:solidFill>
                  <a:srgbClr val="585858"/>
                </a:solidFill>
                <a:latin typeface="Arial" panose="020B0604020202020204" pitchFamily="34" charset="0"/>
              </a:rPr>
              <a:t> </a:t>
            </a:r>
          </a:p>
          <a:p>
            <a:endParaRPr lang="it-IT" sz="2000" b="1" i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it-IT" sz="2000" b="1" i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Una coalizione regionale contro discorsi e crimini di odio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it-IT" sz="2000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Un piano programmatico regionale contro discorsi e crimini di odio e un policy paper (incluse raccomandazioni sul tema di progetto)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it-IT" sz="2000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Linee guida sul meccanismo di </a:t>
            </a:r>
            <a:r>
              <a:rPr lang="it-IT" sz="2000" i="1" dirty="0" err="1">
                <a:solidFill>
                  <a:srgbClr val="585858"/>
                </a:solidFill>
                <a:latin typeface="Arial" panose="020B0604020202020204" pitchFamily="34" charset="0"/>
              </a:rPr>
              <a:t>referral</a:t>
            </a: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 e presa in carico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it-IT" sz="2000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Un pacchetto di formazione digitale per insegnanti e studenti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it-IT" sz="2000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Campagna di sensibilizzazione e informazione </a:t>
            </a:r>
          </a:p>
          <a:p>
            <a:endParaRPr lang="it-IT" i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it-IT" i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en-US" sz="1600" b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en-US" sz="1600" b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it-IT" sz="16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6876A07D-9649-5532-232A-9383987223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093" y="0"/>
            <a:ext cx="5663675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192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98288-DAAE-7C7D-A19E-71F93301E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8B2EA54-65AB-6FFD-AFDE-0E18ED5563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D24317D-4C94-BA09-4B19-3B36D2FFF80B}"/>
              </a:ext>
            </a:extLst>
          </p:cNvPr>
          <p:cNvSpPr txBox="1"/>
          <p:nvPr/>
        </p:nvSpPr>
        <p:spPr>
          <a:xfrm>
            <a:off x="1198880" y="1241723"/>
            <a:ext cx="90932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585858"/>
                </a:solidFill>
                <a:latin typeface="Arial" panose="020B0604020202020204" pitchFamily="34" charset="0"/>
              </a:rPr>
              <a:t>Principali attività previste</a:t>
            </a:r>
            <a:endParaRPr lang="it-IT" sz="2000" b="1" i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it-IT" sz="2000" b="1" i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it-IT" sz="2000" b="1" i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Creazione e animazione di reti / gruppi operativi multi-attore con valenza operativa (creazione del referral) e di policy making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Mappatura </a:t>
            </a:r>
            <a:r>
              <a:rPr lang="it-IT" sz="2000" dirty="0" err="1">
                <a:solidFill>
                  <a:srgbClr val="585858"/>
                </a:solidFill>
                <a:latin typeface="Arial" panose="020B0604020202020204" pitchFamily="34" charset="0"/>
              </a:rPr>
              <a:t>CSOs</a:t>
            </a: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 da coinvolgere nelle reti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Istituzione di un Help Desk per i casi rientranti nel discorso e crimine di odio e relativo case management (referral / presa in carico)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Formazione (</a:t>
            </a:r>
            <a:r>
              <a:rPr lang="it-IT" sz="2000" dirty="0" err="1">
                <a:solidFill>
                  <a:srgbClr val="585858"/>
                </a:solidFill>
                <a:latin typeface="Arial" panose="020B0604020202020204" pitchFamily="34" charset="0"/>
              </a:rPr>
              <a:t>ToT</a:t>
            </a: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) di insegnati e a ricaduta di studenti sulla tematica di progetto e sulle forme di discriminazione che rientrano nella dicitura «odio»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Individuazione di giovani «Equity </a:t>
            </a:r>
            <a:r>
              <a:rPr lang="it-IT" sz="2000" dirty="0" err="1">
                <a:solidFill>
                  <a:srgbClr val="585858"/>
                </a:solidFill>
                <a:latin typeface="Arial" panose="020B0604020202020204" pitchFamily="34" charset="0"/>
              </a:rPr>
              <a:t>Defenders</a:t>
            </a: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» e attività «peer 2 peer»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Promozione di attività di alfabetizzazione mediatica sui temi di progetto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Campagne informative e di sensibilizzazione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Scambi di buone pratiche con </a:t>
            </a:r>
            <a:r>
              <a:rPr lang="it-IT" sz="2000" dirty="0" err="1">
                <a:solidFill>
                  <a:srgbClr val="585858"/>
                </a:solidFill>
                <a:latin typeface="Arial" panose="020B0604020202020204" pitchFamily="34" charset="0"/>
              </a:rPr>
              <a:t>CSOs</a:t>
            </a:r>
            <a:r>
              <a:rPr lang="it-IT" sz="2000" dirty="0">
                <a:solidFill>
                  <a:srgbClr val="585858"/>
                </a:solidFill>
                <a:latin typeface="Arial" panose="020B0604020202020204" pitchFamily="34" charset="0"/>
              </a:rPr>
              <a:t> e giovani in Europa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it-IT" sz="2000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it-IT" sz="2000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it-IT" i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it-IT" i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en-US" sz="1600" b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en-US" sz="1600" b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it-IT" sz="16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70B1DB6C-C129-D06A-01CD-A89BD1921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093" y="0"/>
            <a:ext cx="5663675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153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5AB5895-5C01-46EF-3D96-029046B42B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E9D5935-9ACD-C69E-B651-9B73855612D1}"/>
              </a:ext>
            </a:extLst>
          </p:cNvPr>
          <p:cNvSpPr txBox="1"/>
          <p:nvPr/>
        </p:nvSpPr>
        <p:spPr>
          <a:xfrm>
            <a:off x="1388455" y="1237595"/>
            <a:ext cx="8188452" cy="52475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b="1" dirty="0" err="1">
                <a:solidFill>
                  <a:srgbClr val="585858"/>
                </a:solidFill>
                <a:latin typeface="Arial" panose="020B0604020202020204" pitchFamily="34" charset="0"/>
              </a:rPr>
              <a:t>Metodologie</a:t>
            </a:r>
            <a:r>
              <a:rPr lang="en-US" sz="2000" b="1" dirty="0">
                <a:solidFill>
                  <a:srgbClr val="585858"/>
                </a:solidFill>
                <a:latin typeface="Arial" panose="020B0604020202020204" pitchFamily="34" charset="0"/>
              </a:rPr>
              <a:t> di </a:t>
            </a:r>
            <a:r>
              <a:rPr lang="en-US" sz="2000" b="1" dirty="0" err="1">
                <a:solidFill>
                  <a:srgbClr val="585858"/>
                </a:solidFill>
                <a:latin typeface="Arial" panose="020B0604020202020204" pitchFamily="34" charset="0"/>
              </a:rPr>
              <a:t>lavoro</a:t>
            </a:r>
            <a:endParaRPr lang="en-US" sz="2000" b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en-US" sz="1700" b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r>
              <a:rPr lang="it-IT" sz="1600" dirty="0"/>
              <a:t>	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dirty="0">
                <a:solidFill>
                  <a:srgbClr val="585858"/>
                </a:solidFill>
                <a:latin typeface="Arial" panose="020B0604020202020204" pitchFamily="34" charset="0"/>
              </a:rPr>
              <a:t>Educazione all’alfabetizzazione mediatica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it-IT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dirty="0">
                <a:solidFill>
                  <a:srgbClr val="585858"/>
                </a:solidFill>
                <a:latin typeface="Arial"/>
                <a:cs typeface="Arial"/>
              </a:rPr>
              <a:t>Peer 2 Peer /partecipazione dei bambini e delle bambine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it-IT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dirty="0">
                <a:solidFill>
                  <a:srgbClr val="585858"/>
                </a:solidFill>
                <a:latin typeface="Arial" panose="020B0604020202020204" pitchFamily="34" charset="0"/>
              </a:rPr>
              <a:t>Coinvolgimento attivo dei portatori di interessi / attori locali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it-IT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dirty="0">
                <a:solidFill>
                  <a:srgbClr val="585858"/>
                </a:solidFill>
                <a:latin typeface="Arial"/>
                <a:cs typeface="Arial"/>
              </a:rPr>
              <a:t>Assistenza delle vittime (e potenziali) e loro famiglie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it-IT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dirty="0">
                <a:solidFill>
                  <a:srgbClr val="585858"/>
                </a:solidFill>
                <a:latin typeface="Arial"/>
                <a:cs typeface="Arial"/>
              </a:rPr>
              <a:t>Approccio centrato sui "</a:t>
            </a:r>
            <a:r>
              <a:rPr lang="it-IT" dirty="0" err="1">
                <a:solidFill>
                  <a:srgbClr val="585858"/>
                </a:solidFill>
                <a:latin typeface="Arial"/>
                <a:cs typeface="Arial"/>
              </a:rPr>
              <a:t>survivors</a:t>
            </a:r>
            <a:r>
              <a:rPr lang="it-IT" dirty="0">
                <a:solidFill>
                  <a:srgbClr val="585858"/>
                </a:solidFill>
                <a:latin typeface="Arial"/>
                <a:cs typeface="Arial"/>
              </a:rPr>
              <a:t>"</a:t>
            </a:r>
            <a:endParaRPr lang="it-IT" dirty="0">
              <a:solidFill>
                <a:srgbClr val="585858"/>
              </a:solidFill>
              <a:latin typeface="Arial" panose="020B0604020202020204" pitchFamily="34" charset="0"/>
              <a:cs typeface="Arial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it-IT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dirty="0">
                <a:solidFill>
                  <a:srgbClr val="585858"/>
                </a:solidFill>
                <a:latin typeface="Arial" panose="020B0604020202020204" pitchFamily="34" charset="0"/>
              </a:rPr>
              <a:t>Approccio basato sui diritti umani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it-IT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dirty="0">
                <a:solidFill>
                  <a:srgbClr val="585858"/>
                </a:solidFill>
                <a:latin typeface="Arial" panose="020B0604020202020204" pitchFamily="34" charset="0"/>
              </a:rPr>
              <a:t>Approccio intersezionale	</a:t>
            </a:r>
          </a:p>
          <a:p>
            <a:endParaRPr lang="en-US" sz="1600" b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en-US" sz="1600" b="1" dirty="0">
              <a:solidFill>
                <a:srgbClr val="585858"/>
              </a:solidFill>
              <a:latin typeface="Arial" panose="020B0604020202020204" pitchFamily="34" charset="0"/>
            </a:endParaRPr>
          </a:p>
          <a:p>
            <a:endParaRPr lang="it-IT" sz="16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6876A07D-9649-5532-232A-9383987223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093" y="0"/>
            <a:ext cx="5663675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5180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ADV">
      <a:dk1>
        <a:sysClr val="windowText" lastClr="000000"/>
      </a:dk1>
      <a:lt1>
        <a:sysClr val="window" lastClr="FFFFFF"/>
      </a:lt1>
      <a:dk2>
        <a:srgbClr val="004940"/>
      </a:dk2>
      <a:lt2>
        <a:srgbClr val="00928F"/>
      </a:lt2>
      <a:accent1>
        <a:srgbClr val="FEC000"/>
      </a:accent1>
      <a:accent2>
        <a:srgbClr val="058AB3"/>
      </a:accent2>
      <a:accent3>
        <a:srgbClr val="FE6625"/>
      </a:accent3>
      <a:accent4>
        <a:srgbClr val="CA0808"/>
      </a:accent4>
      <a:accent5>
        <a:srgbClr val="BFBFBF"/>
      </a:accent5>
      <a:accent6>
        <a:srgbClr val="00FEF8"/>
      </a:accent6>
      <a:hlink>
        <a:srgbClr val="0563C1"/>
      </a:hlink>
      <a:folHlink>
        <a:srgbClr val="954F72"/>
      </a:folHlink>
    </a:clrScheme>
    <a:fontScheme name="ADV">
      <a:majorFont>
        <a:latin typeface="Instrument Sans Condense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592</TotalTime>
  <Words>648</Words>
  <Application>Microsoft Office PowerPoint</Application>
  <PresentationFormat>Widescreen</PresentationFormat>
  <Paragraphs>80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Instrument Sans Condensed</vt:lpstr>
      <vt:lpstr>Wingdings</vt:lpstr>
      <vt:lpstr>Tema di Office</vt:lpstr>
      <vt:lpstr>Presentazione standard di PowerPoint</vt:lpstr>
      <vt:lpstr>  Capofila: Fondazione L’Albero della Vita ETS   Partners: Centro Calabrese di Solidarietà (CZ) e Dataninja (MI)  Durata: 20 mesi (inizio ufficiale 1° settembre 2025)  Localizzazione: le 5 province della Regione Calabria: Catanzaro, Cosenza, Crotone, Reggio Calabria e Vibo Valentia </vt:lpstr>
      <vt:lpstr>  Obiettivo generale: affrontare l'escalation dei discorsi e crimini di odio promuovendo un meccanismo di coordinamento tra autorità locali, organizzazioni della società civile, scuole e comunità, coinvolgendo e sensibilizzando ragazzi e ragazze provenienti da contesti diversi nella Regione Calabria 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Alessia Bianchi</dc:creator>
  <cp:lastModifiedBy>CCS Prevenzione</cp:lastModifiedBy>
  <cp:revision>57</cp:revision>
  <dcterms:created xsi:type="dcterms:W3CDTF">2024-10-24T15:02:53Z</dcterms:created>
  <dcterms:modified xsi:type="dcterms:W3CDTF">2025-11-24T09:38:37Z</dcterms:modified>
</cp:coreProperties>
</file>